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5" r:id="rId6"/>
    <p:sldId id="262" r:id="rId7"/>
    <p:sldId id="259" r:id="rId8"/>
    <p:sldId id="260" r:id="rId9"/>
    <p:sldId id="261" r:id="rId10"/>
    <p:sldId id="258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9370E08D-5EAE-4AD0-B28B-869140BCAA08}">
          <p14:sldIdLst>
            <p14:sldId id="256"/>
            <p14:sldId id="257"/>
            <p14:sldId id="264"/>
            <p14:sldId id="263"/>
            <p14:sldId id="265"/>
            <p14:sldId id="262"/>
            <p14:sldId id="259"/>
            <p14:sldId id="260"/>
            <p14:sldId id="261"/>
            <p14:sldId id="258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72" d="100"/>
          <a:sy n="72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p1.swidnica.pl/w/?cat=74" TargetMode="External"/><Relationship Id="rId3" Type="http://schemas.openxmlformats.org/officeDocument/2006/relationships/hyperlink" Target="http://samorzad.ceo.org.pl/strona/czym-jest-samorzad" TargetMode="External"/><Relationship Id="rId7" Type="http://schemas.openxmlformats.org/officeDocument/2006/relationships/hyperlink" Target="http://www.zsz.bychawa.pl/news-caly-594-wybory;do;samorzadu;uczniowskiego.html" TargetMode="External"/><Relationship Id="rId2" Type="http://schemas.openxmlformats.org/officeDocument/2006/relationships/hyperlink" Target="http://gimnazjum.bialystok.pl/wp-content/uploads/2015/03/MTI3NTgxNjU2NzA5MDgxNzMx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zkolasamorzadu.pl/index.php/gimnazjum/czym-jest-samorzad/dobry-samorzad?view=categories" TargetMode="External"/><Relationship Id="rId11" Type="http://schemas.openxmlformats.org/officeDocument/2006/relationships/hyperlink" Target="http://www.zszgoras.pol.pl/stara/samorzad/wybory/wybory.htm" TargetMode="External"/><Relationship Id="rId5" Type="http://schemas.openxmlformats.org/officeDocument/2006/relationships/hyperlink" Target="http://szkolasamorzadu.pl/index.php/gimnazjum/czym-jest-samorzad/dlaczego-warto-dzialac-w-samorzadzie?view=categories" TargetMode="External"/><Relationship Id="rId10" Type="http://schemas.openxmlformats.org/officeDocument/2006/relationships/hyperlink" Target="http://scop.sopot.pl/news/article_2011_10_20_0434.html" TargetMode="External"/><Relationship Id="rId4" Type="http://schemas.openxmlformats.org/officeDocument/2006/relationships/hyperlink" Target="http://samorzad.ceo.org.pl/sites/samorzad.ceo.org.pl/files/upload/o-programie/ilustracja_1.jpg" TargetMode="External"/><Relationship Id="rId9" Type="http://schemas.openxmlformats.org/officeDocument/2006/relationships/hyperlink" Target="http://www.infor.pl/prawo/wybory/wybory-parlamentarne-2015/281476,Glosowanie-przez-pelnomocnika-w-wyborach-parlamentarnych-w-2015-roku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/>
          <a:lstStyle/>
          <a:p>
            <a:r>
              <a:rPr lang="pl-PL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„Samorząd Uczniowski – Razem znaczy więcej!”</a:t>
            </a:r>
            <a:endParaRPr lang="pl-PL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pl-PL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Wiktoria Pawlikowska</a:t>
            </a:r>
            <a:endParaRPr lang="pl-PL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Paulina </a:t>
            </a:r>
            <a:r>
              <a:rPr lang="pl-PL" sz="24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Wojtalewicz</a:t>
            </a:r>
            <a:r>
              <a:rPr lang="pl-PL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Gimnazjum nr 2 w Chojnicach</a:t>
            </a:r>
            <a:endParaRPr lang="pl-PL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574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4096"/>
          </a:xfrm>
        </p:spPr>
        <p:txBody>
          <a:bodyPr/>
          <a:lstStyle/>
          <a:p>
            <a:r>
              <a:rPr lang="pl-PL" dirty="0" smtClean="0"/>
              <a:t>Źródła tekstów i obrazów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764704"/>
            <a:ext cx="8229600" cy="5976664"/>
          </a:xfrm>
        </p:spPr>
        <p:txBody>
          <a:bodyPr/>
          <a:lstStyle/>
          <a:p>
            <a:r>
              <a:rPr lang="pl-PL" sz="1400" dirty="0">
                <a:hlinkClick r:id="rId2"/>
              </a:rPr>
              <a:t>http://</a:t>
            </a:r>
            <a:r>
              <a:rPr lang="pl-PL" sz="1400" dirty="0" smtClean="0">
                <a:hlinkClick r:id="rId2"/>
              </a:rPr>
              <a:t>gimnazjum.bialystok.pl/wp-content/uploads/2015/03/MTI3NTgxNjU2NzA5MDgxNzMx.jpg</a:t>
            </a:r>
            <a:endParaRPr lang="pl-PL" sz="1400" dirty="0" smtClean="0"/>
          </a:p>
          <a:p>
            <a:r>
              <a:rPr lang="pl-PL" sz="1400" dirty="0">
                <a:hlinkClick r:id="rId3"/>
              </a:rPr>
              <a:t>http://</a:t>
            </a:r>
            <a:r>
              <a:rPr lang="pl-PL" sz="1400" dirty="0" smtClean="0">
                <a:hlinkClick r:id="rId3"/>
              </a:rPr>
              <a:t>samorzad.ceo.org.pl/strona/czym-jest-samorzad</a:t>
            </a:r>
            <a:endParaRPr lang="pl-PL" sz="1400" dirty="0" smtClean="0"/>
          </a:p>
          <a:p>
            <a:r>
              <a:rPr lang="pl-PL" sz="1400" dirty="0">
                <a:hlinkClick r:id="rId4"/>
              </a:rPr>
              <a:t>http://</a:t>
            </a:r>
            <a:r>
              <a:rPr lang="pl-PL" sz="1400" dirty="0" smtClean="0">
                <a:hlinkClick r:id="rId4"/>
              </a:rPr>
              <a:t>samorzad.ceo.org.pl/sites/samorzad.ceo.org.pl/files/upload/o-programie/ilustracja_1.jpg</a:t>
            </a:r>
            <a:endParaRPr lang="pl-PL" sz="1400" dirty="0" smtClean="0"/>
          </a:p>
          <a:p>
            <a:r>
              <a:rPr lang="pl-PL" sz="1400" dirty="0">
                <a:hlinkClick r:id="rId5"/>
              </a:rPr>
              <a:t>http://</a:t>
            </a:r>
            <a:r>
              <a:rPr lang="pl-PL" sz="1400" dirty="0" smtClean="0">
                <a:hlinkClick r:id="rId5"/>
              </a:rPr>
              <a:t>szkolasamorzadu.pl/index.php/gimnazjum/czym-jest-samorzad/dlaczego-warto-dzialac-w-samorzadzie?view=categories</a:t>
            </a:r>
            <a:endParaRPr lang="pl-PL" sz="1400" dirty="0" smtClean="0"/>
          </a:p>
          <a:p>
            <a:r>
              <a:rPr lang="pl-PL" sz="1400" dirty="0">
                <a:hlinkClick r:id="rId6"/>
              </a:rPr>
              <a:t>http://</a:t>
            </a:r>
            <a:r>
              <a:rPr lang="pl-PL" sz="1400" dirty="0" smtClean="0">
                <a:hlinkClick r:id="rId6"/>
              </a:rPr>
              <a:t>szkolasamorzadu.pl/index.php/gimnazjum/czym-jest-samorzad/dobry-samorzad?view=categories</a:t>
            </a:r>
            <a:endParaRPr lang="pl-PL" sz="1400" dirty="0" smtClean="0"/>
          </a:p>
          <a:p>
            <a:r>
              <a:rPr lang="pl-PL" sz="1400" dirty="0">
                <a:hlinkClick r:id="rId7"/>
              </a:rPr>
              <a:t>http://</a:t>
            </a:r>
            <a:r>
              <a:rPr lang="pl-PL" sz="1400" dirty="0" smtClean="0">
                <a:hlinkClick r:id="rId7"/>
              </a:rPr>
              <a:t>www.zsz.bychawa.pl/news-caly-594-wybory;do;samorzadu;uczniowskiego.html</a:t>
            </a:r>
            <a:endParaRPr lang="pl-PL" sz="1400" dirty="0" smtClean="0"/>
          </a:p>
          <a:p>
            <a:r>
              <a:rPr lang="pl-PL" sz="1400" dirty="0">
                <a:hlinkClick r:id="rId8"/>
              </a:rPr>
              <a:t>http://www.sp1.swidnica.pl/w/?</a:t>
            </a:r>
            <a:r>
              <a:rPr lang="pl-PL" sz="1400" dirty="0" smtClean="0">
                <a:hlinkClick r:id="rId8"/>
              </a:rPr>
              <a:t>cat=74</a:t>
            </a:r>
            <a:endParaRPr lang="pl-PL" sz="1400" dirty="0" smtClean="0"/>
          </a:p>
          <a:p>
            <a:r>
              <a:rPr lang="pl-PL" sz="1400" dirty="0">
                <a:hlinkClick r:id="rId9"/>
              </a:rPr>
              <a:t>http://</a:t>
            </a:r>
            <a:r>
              <a:rPr lang="pl-PL" sz="1400" dirty="0" smtClean="0">
                <a:hlinkClick r:id="rId9"/>
              </a:rPr>
              <a:t>www.infor.pl/prawo/wybory/wybory-parlamentarne-2015/281476,Glosowanie-przez-pelnomocnika-w-wyborach-parlamentarnych-w-2015-roku.html</a:t>
            </a:r>
            <a:endParaRPr lang="pl-PL" sz="1400" dirty="0" smtClean="0"/>
          </a:p>
          <a:p>
            <a:r>
              <a:rPr lang="pl-PL" sz="1400" dirty="0">
                <a:hlinkClick r:id="rId10"/>
              </a:rPr>
              <a:t>http://</a:t>
            </a:r>
            <a:r>
              <a:rPr lang="pl-PL" sz="1400" dirty="0" smtClean="0">
                <a:hlinkClick r:id="rId10"/>
              </a:rPr>
              <a:t>scop.sopot.pl/news/article_2011_10_20_0434.html</a:t>
            </a:r>
            <a:endParaRPr lang="pl-PL" sz="1400" dirty="0" smtClean="0"/>
          </a:p>
          <a:p>
            <a:r>
              <a:rPr lang="pl-PL" sz="1400" dirty="0">
                <a:hlinkClick r:id="rId11"/>
              </a:rPr>
              <a:t>http://</a:t>
            </a:r>
            <a:r>
              <a:rPr lang="pl-PL" sz="1400" dirty="0" smtClean="0">
                <a:hlinkClick r:id="rId11"/>
              </a:rPr>
              <a:t>www.zszgoras.pol.pl/stara/samorzad/wybory/wybory.htm</a:t>
            </a:r>
            <a:endParaRPr lang="pl-PL" sz="1400" dirty="0" smtClean="0"/>
          </a:p>
          <a:p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15485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143000"/>
          </a:xfrm>
        </p:spPr>
        <p:txBody>
          <a:bodyPr>
            <a:noAutofit/>
          </a:bodyPr>
          <a:lstStyle/>
          <a:p>
            <a:r>
              <a:rPr lang="pl-PL" sz="8800" dirty="0" smtClean="0">
                <a:latin typeface="Blackadder ITC" panose="04020505051007020D02" pitchFamily="82" charset="0"/>
              </a:rPr>
              <a:t>Dziękujemy za uwagę ! </a:t>
            </a:r>
            <a:endParaRPr lang="pl-PL" sz="8800" dirty="0">
              <a:latin typeface="Blackadder ITC" panose="04020505051007020D02" pitchFamily="82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275074"/>
            <a:ext cx="2180059" cy="218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5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2972956" cy="562074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urlz MT" panose="04040404050702020202" pitchFamily="82" charset="0"/>
              </a:rPr>
              <a:t>Czym jest Samorząd Uczniowski?</a:t>
            </a:r>
            <a:endParaRPr lang="pl-PL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Curlz MT" panose="04040404050702020202" pitchFamily="82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924944"/>
            <a:ext cx="4038600" cy="29713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pole tekstowe 3"/>
          <p:cNvSpPr txBox="1"/>
          <p:nvPr/>
        </p:nvSpPr>
        <p:spPr>
          <a:xfrm>
            <a:off x="4103440" y="692696"/>
            <a:ext cx="504056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800" b="1" dirty="0">
                <a:latin typeface="Footlight MT Light" panose="0204060206030A020304" pitchFamily="18" charset="0"/>
              </a:rPr>
              <a:t>Ustawa o systemie oświaty (uchwalone przez Sejm prawo regulujące zasady funkcjonowania oświaty) - mówi, że Samorząd tworzą wszyscy uczniowie szkoły (art. 55). Członkiem samorządu uczniowskiego uczeń staje się automatycznie w chwili przyjęcia do szkoły. Przestaje nim być w momencie, gdy szkołę opuszcza.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541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2711" y="333137"/>
            <a:ext cx="396044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Footlight MT Light" panose="0204060206030A020304" pitchFamily="18" charset="0"/>
              </a:rPr>
              <a:t> Niezależnie od zaangażowania w życie szkoły – uczeń ma prawo wpływać na to, co się w niej dzieje. Może z tego prawa korzystać na różne sposoby – organizując szkolną drużynę piłki nożnej lub projekcje filmowym dla kolegów, uczestnicząc w spotkaniach koła miłośników przyrody czy gier komputerowych, dekorując salę gimnastyczną na imprezę karnawałową, pisząc artykuły do szkolnej gazetki, tworząc stronę internetową lub organizując wystawę fotografii. Te i wiele innych działań uczniowskich to właśnie aktywność samorządu uczniowskiego – możliwości jest tyle, że każdy może znaleźć coś dla siebie!</a:t>
            </a:r>
          </a:p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3047">
            <a:off x="4961482" y="3702754"/>
            <a:ext cx="3340269" cy="2547442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8248">
            <a:off x="4778955" y="801991"/>
            <a:ext cx="3116752" cy="2304725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04242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9208" y="2587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Wybór władz samorządu szkolnego</a:t>
            </a:r>
            <a:endParaRPr lang="pl-PL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236" y="764704"/>
            <a:ext cx="5220072" cy="25922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Demokratyczne wybory do władz samorządu uczniowskiego powinny być: </a:t>
            </a:r>
            <a:endParaRPr 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l-PL" sz="2400" dirty="0" smtClean="0"/>
              <a:t>-powszechne,</a:t>
            </a:r>
          </a:p>
          <a:p>
            <a:pPr marL="0" indent="0" algn="just">
              <a:buNone/>
            </a:pPr>
            <a:r>
              <a:rPr lang="pl-PL" sz="2400" dirty="0" smtClean="0"/>
              <a:t>-równe, </a:t>
            </a:r>
          </a:p>
          <a:p>
            <a:pPr marL="0" indent="0" algn="just">
              <a:buNone/>
            </a:pPr>
            <a:r>
              <a:rPr lang="pl-PL" sz="2400" dirty="0" smtClean="0"/>
              <a:t>-bezpośrednie, </a:t>
            </a:r>
          </a:p>
          <a:p>
            <a:pPr marL="0" indent="0" algn="just">
              <a:buNone/>
            </a:pPr>
            <a:r>
              <a:rPr lang="pl-PL" sz="2400" dirty="0" smtClean="0"/>
              <a:t>-większościowe 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dirty="0" smtClean="0"/>
              <a:t>-tajne.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29268" y="3933056"/>
            <a:ext cx="454642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Ordynacja </a:t>
            </a:r>
            <a:r>
              <a:rPr lang="pl-PL" sz="2000" dirty="0"/>
              <a:t>wyborcza powinna zawierać jasno określone zasady kandydowania i głosownia. Każdy z uczniów ma prawo zapoznać się z niniejszymi zasadami, a aktualne władze oraz opiekun samorządu uczniowskiego powinni o to szczególnie zadbać.</a:t>
            </a:r>
          </a:p>
          <a:p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771333"/>
            <a:ext cx="3389327" cy="338932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91800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023320" y="332656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dirty="0">
                <a:latin typeface="Footlight MT Light" panose="0204060206030A020304" pitchFamily="18" charset="0"/>
              </a:rPr>
              <a:t>W komisji wyborczej powinni zasiadać tylko Ci uczniowie, którzy nie zgłosili chęci kandydowania</a:t>
            </a:r>
            <a:r>
              <a:rPr lang="pl-PL" sz="2400" dirty="0"/>
              <a:t>.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0224" y="2140350"/>
            <a:ext cx="6120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Footlight MT Light" panose="0204060206030A020304" pitchFamily="18" charset="0"/>
              </a:rPr>
              <a:t>Lokal wyborczy to przestrzeń wydzielona specjalnie na potrzeby wyborów, zaopatrzona w urnę wyborczą. Powinien być przygotowany tak, aby każdy uczeń mógł oddać głos w sposób samodzielny i tajny</a:t>
            </a:r>
            <a:r>
              <a:rPr lang="pl-PL" sz="2400" dirty="0" smtClean="0">
                <a:latin typeface="Footlight MT Light" panose="0204060206030A020304" pitchFamily="18" charset="0"/>
              </a:rPr>
              <a:t>.</a:t>
            </a:r>
            <a:endParaRPr lang="pl-PL" sz="2400" dirty="0">
              <a:latin typeface="Footlight MT Light" panose="0204060206030A020304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023320" y="4797152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dirty="0">
                <a:latin typeface="Footlight MT Light" panose="0204060206030A020304" pitchFamily="18" charset="0"/>
              </a:rPr>
              <a:t>Kampania wyborcza poprzedzająca wybory powinna stwarzać możliwość zapoznania się z programami przygotowanymi przez kandydatów i ich przedyskutowania</a:t>
            </a:r>
            <a:r>
              <a:rPr lang="pl-PL" sz="2400" dirty="0" smtClean="0">
                <a:latin typeface="Footlight MT Light" panose="0204060206030A020304" pitchFamily="18" charset="0"/>
              </a:rPr>
              <a:t>.</a:t>
            </a:r>
            <a:endParaRPr lang="pl-PL" sz="2400" dirty="0">
              <a:latin typeface="Footlight MT Light" panose="0204060206030A020304" pitchFamily="18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34" y="331241"/>
            <a:ext cx="2325121" cy="17833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884575"/>
            <a:ext cx="2311832" cy="245054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48" y="4079342"/>
            <a:ext cx="1941707" cy="25353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799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56"/>
            <a:ext cx="8229600" cy="1143000"/>
          </a:xfrm>
        </p:spPr>
        <p:txBody>
          <a:bodyPr/>
          <a:lstStyle/>
          <a:p>
            <a:r>
              <a:rPr lang="pl-PL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Działanie Samorządu Szkolnego</a:t>
            </a:r>
            <a:endParaRPr lang="pl-PL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1828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sz="2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Rolą władz samorządu uczniowskiego jest reprezentowanie ogółu uczniów i współpraca z nimi. To oznacza, że członkowie zarządu czy rady powinni być otwarci na opinie, sugestie, pomysły wszystkich uczniów, umożliwiać chętnym udział w pracach samorządu, informować o planowanych akcjach. Ponadto osoby obdarzone tą funkcją mają za zadanie występować w imieniu wszystkich uczniów przed dyrekcją, radą pedagogiczną czy radą rodziców oraz dbać o to, aby prawa ucznia były przestrzegane</a:t>
            </a:r>
            <a:r>
              <a:rPr lang="pl-PL" sz="2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563887" y="3717032"/>
            <a:ext cx="560313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Rolą dyrekcji i kadry pedagogicznej jest wspieranie działań uczniów. Dyrektor i nauczyciele mogą wesprzeć ich swoją wiedzą i doświadczeniem, pomóc w kwestiach organizacyjnych. Ważne jednak, aby nie narzucali im swojej wizji funkcjonowania samorządu uczniowskiego i nie forsowali swoich pomysłów.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068960"/>
            <a:ext cx="2664296" cy="34934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perspectiveFron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85109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692696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Dlaczego warto działać w Samorządzie?</a:t>
            </a:r>
            <a:endParaRPr lang="pl-PL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7284" y="1772816"/>
            <a:ext cx="7409859" cy="648072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pl-PL" b="1" dirty="0" smtClean="0"/>
              <a:t>Aby przerwać szkolną monotonię.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95536" y="2996952"/>
            <a:ext cx="784887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Uczniowie w szkole spędzają większą część dnia. Uczą się w niej, spotykają znajomych i nauczycieli, prowadzą rozmowy, jedzą posiłki. Są częścią szkolnej społeczności. Ale to nie wszystko. Jako członkowie samorządu uczniowskiego mogą także współtworzyć i zmieniać szkolną rzeczywistość. Organizując różnego rodzaju wydarzenia kulturalne, sportowe, naukowe, prowadząc szkolny wolontariat, zgłaszając swoje pomysły dotyczące wyglądu i funkcjonowania szkoły, mogą sprawić, że będzie ona dla nich nie tylko miejscem spełniania szkolnego obowiązku. Razem z innymi uczniami, nauczycielami, dyrekcją czy rodzicami, mogą współdecydować o tym, jak wygląda ich szkolna codzienność.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873493"/>
            <a:ext cx="1847005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2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86521" y="399314"/>
            <a:ext cx="806489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buFont typeface="+mj-lt"/>
              <a:buAutoNum type="arabicPeriod" startAt="2"/>
            </a:pPr>
            <a:r>
              <a:rPr lang="pl-PL" sz="4000" b="1" dirty="0" smtClean="0"/>
              <a:t>Aby zdobyć nowe umiejętności.</a:t>
            </a:r>
            <a:endParaRPr lang="pl-PL" sz="4000" b="1" dirty="0"/>
          </a:p>
        </p:txBody>
      </p:sp>
      <p:sp>
        <p:nvSpPr>
          <p:cNvPr id="2" name="pole tekstowe 1"/>
          <p:cNvSpPr txBox="1"/>
          <p:nvPr/>
        </p:nvSpPr>
        <p:spPr>
          <a:xfrm>
            <a:off x="812982" y="2040459"/>
            <a:ext cx="764037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Samorząd uczniowskim można też potraktować jako pole do zdobywania doświadczeń, które przydadzą się w dorosłym życiu, jak choćby: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400" dirty="0"/>
              <a:t>umiejętności organizacyjnych;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400" dirty="0"/>
              <a:t>umiejętności komunikacyjne/współpracy;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400" dirty="0"/>
              <a:t>rozwiązywanie konfliktów;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400" dirty="0"/>
              <a:t>autoprezentacja;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400" dirty="0"/>
              <a:t>odpowiedzialność;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62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32318" y="33265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pl-PL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Aby nawiązać nowe znajomości.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683568" y="2492896"/>
            <a:ext cx="75507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To banalne stwierdzenie, ale warte przypomnienia. W klasach uczy się dwadzieścia, być może trzydzieści osób. Do samorządu uczniowskiego należą wszyscy uczniowie szkoły, a więc liczne grono rówieśników z klas równoległych oraz uczniowie starsi i młodsi, zasilający inne roczniki. Łącznie ponad setka, a być może kilkaset osób. Łatwo zauważyć jak bardzo poszerza się krąg potencjalnych znajomych, kiedy decyduje się na aktywny udział w samorządzie uczniowskim</a:t>
            </a:r>
            <a:r>
              <a:rPr lang="pl-PL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453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691</Words>
  <Application>Microsoft Office PowerPoint</Application>
  <PresentationFormat>Pokaz na ekranie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„Samorząd Uczniowski – Razem znaczy więcej!”</vt:lpstr>
      <vt:lpstr>Czym jest Samorząd Uczniowski?</vt:lpstr>
      <vt:lpstr>Prezentacja programu PowerPoint</vt:lpstr>
      <vt:lpstr>Wybór władz samorządu szkolnego</vt:lpstr>
      <vt:lpstr>Prezentacja programu PowerPoint</vt:lpstr>
      <vt:lpstr>Działanie Samorządu Szkolnego</vt:lpstr>
      <vt:lpstr>Dlaczego warto działać w Samorządzie?</vt:lpstr>
      <vt:lpstr>Prezentacja programu PowerPoint</vt:lpstr>
      <vt:lpstr>Prezentacja programu PowerPoint</vt:lpstr>
      <vt:lpstr>Źródła tekstów i obrazów</vt:lpstr>
      <vt:lpstr>Dziękujemy za uwagę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„Samorząd Uczniowski – Razem znaczy więcej!”</dc:title>
  <dc:creator>Pauliau.</dc:creator>
  <cp:lastModifiedBy>Michal Pawlikowski</cp:lastModifiedBy>
  <cp:revision>24</cp:revision>
  <dcterms:created xsi:type="dcterms:W3CDTF">2016-05-11T15:31:51Z</dcterms:created>
  <dcterms:modified xsi:type="dcterms:W3CDTF">2016-05-12T18:09:56Z</dcterms:modified>
</cp:coreProperties>
</file>