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9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4654" autoAdjust="0"/>
  </p:normalViewPr>
  <p:slideViewPr>
    <p:cSldViewPr>
      <p:cViewPr>
        <p:scale>
          <a:sx n="70" d="100"/>
          <a:sy n="70" d="100"/>
        </p:scale>
        <p:origin x="-1164" y="-8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B0B4E-62F3-435B-A1A1-216264233105}" type="datetimeFigureOut">
              <a:rPr lang="pl-PL" smtClean="0"/>
              <a:pPr/>
              <a:t>2016-05-12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58B7E-B039-4244-88D4-0A58514EEBD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B0B4E-62F3-435B-A1A1-216264233105}" type="datetimeFigureOut">
              <a:rPr lang="pl-PL" smtClean="0"/>
              <a:pPr/>
              <a:t>2016-05-12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58B7E-B039-4244-88D4-0A58514EEBD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B0B4E-62F3-435B-A1A1-216264233105}" type="datetimeFigureOut">
              <a:rPr lang="pl-PL" smtClean="0"/>
              <a:pPr/>
              <a:t>2016-05-12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58B7E-B039-4244-88D4-0A58514EEBD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B0B4E-62F3-435B-A1A1-216264233105}" type="datetimeFigureOut">
              <a:rPr lang="pl-PL" smtClean="0"/>
              <a:pPr/>
              <a:t>2016-05-12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58B7E-B039-4244-88D4-0A58514EEBD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B0B4E-62F3-435B-A1A1-216264233105}" type="datetimeFigureOut">
              <a:rPr lang="pl-PL" smtClean="0"/>
              <a:pPr/>
              <a:t>2016-05-12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58B7E-B039-4244-88D4-0A58514EEBD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B0B4E-62F3-435B-A1A1-216264233105}" type="datetimeFigureOut">
              <a:rPr lang="pl-PL" smtClean="0"/>
              <a:pPr/>
              <a:t>2016-05-12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58B7E-B039-4244-88D4-0A58514EEBD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B0B4E-62F3-435B-A1A1-216264233105}" type="datetimeFigureOut">
              <a:rPr lang="pl-PL" smtClean="0"/>
              <a:pPr/>
              <a:t>2016-05-12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58B7E-B039-4244-88D4-0A58514EEBD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B0B4E-62F3-435B-A1A1-216264233105}" type="datetimeFigureOut">
              <a:rPr lang="pl-PL" smtClean="0"/>
              <a:pPr/>
              <a:t>2016-05-12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58B7E-B039-4244-88D4-0A58514EEBD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B0B4E-62F3-435B-A1A1-216264233105}" type="datetimeFigureOut">
              <a:rPr lang="pl-PL" smtClean="0"/>
              <a:pPr/>
              <a:t>2016-05-12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58B7E-B039-4244-88D4-0A58514EEBD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B0B4E-62F3-435B-A1A1-216264233105}" type="datetimeFigureOut">
              <a:rPr lang="pl-PL" smtClean="0"/>
              <a:pPr/>
              <a:t>2016-05-12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58B7E-B039-4244-88D4-0A58514EEBD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B0B4E-62F3-435B-A1A1-216264233105}" type="datetimeFigureOut">
              <a:rPr lang="pl-PL" smtClean="0"/>
              <a:pPr/>
              <a:t>2016-05-12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58B7E-B039-4244-88D4-0A58514EEBD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B0B4E-62F3-435B-A1A1-216264233105}" type="datetimeFigureOut">
              <a:rPr lang="pl-PL" smtClean="0"/>
              <a:pPr/>
              <a:t>2016-05-12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58B7E-B039-4244-88D4-0A58514EEBD8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F8F8F8"/>
                </a:solidFill>
                <a:latin typeface="Segoe Script" pitchFamily="34" charset="0"/>
              </a:rPr>
              <a:t>Samorząd Uczniowski </a:t>
            </a:r>
            <a:endParaRPr lang="pl-PL" b="1" dirty="0">
              <a:solidFill>
                <a:srgbClr val="F8F8F8"/>
              </a:solidFill>
              <a:latin typeface="Segoe Script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1115616" y="3214686"/>
            <a:ext cx="731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rgbClr val="F8F8F8"/>
                </a:solidFill>
                <a:latin typeface="Segoe Script" pitchFamily="34" charset="0"/>
              </a:rPr>
              <a:t>Na podstawie działania Samorządu w ZS7 w Chojnicach</a:t>
            </a:r>
            <a:endParaRPr lang="pl-PL" dirty="0">
              <a:solidFill>
                <a:srgbClr val="F8F8F8"/>
              </a:solidFill>
              <a:latin typeface="Segoe Script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>
                <a:solidFill>
                  <a:srgbClr val="F8F8F8"/>
                </a:solidFill>
                <a:latin typeface="Segoe Script" pitchFamily="34" charset="0"/>
              </a:rPr>
              <a:t>Za co jeszcze odpowiada SU?</a:t>
            </a:r>
            <a:endParaRPr lang="pl-PL" b="1" dirty="0">
              <a:solidFill>
                <a:srgbClr val="F8F8F8"/>
              </a:solidFill>
              <a:latin typeface="Segoe Script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>
                <a:solidFill>
                  <a:srgbClr val="F8F8F8"/>
                </a:solidFill>
                <a:latin typeface="Segoe Script" pitchFamily="34" charset="0"/>
              </a:rPr>
              <a:t>	W naszej szkole Samorząd odpowiada także za pocztę walentynkową, organizację konkursu na pierwszy dzień wiosny i innych konkursów skierowanych do uczniów. </a:t>
            </a:r>
            <a:endParaRPr lang="pl-PL" dirty="0">
              <a:solidFill>
                <a:srgbClr val="F8F8F8"/>
              </a:solidFill>
              <a:latin typeface="Segoe Script" pitchFamily="34" charset="0"/>
            </a:endParaRPr>
          </a:p>
        </p:txBody>
      </p:sp>
      <p:pic>
        <p:nvPicPr>
          <p:cNvPr id="4" name="Obraz 3" descr="12803188_944164449025119_859816322670419073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548680"/>
            <a:ext cx="8496944" cy="4824536"/>
          </a:xfrm>
          <a:prstGeom prst="rect">
            <a:avLst/>
          </a:prstGeom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85918" y="2571744"/>
            <a:ext cx="6000792" cy="1185858"/>
          </a:xfrm>
        </p:spPr>
        <p:txBody>
          <a:bodyPr/>
          <a:lstStyle/>
          <a:p>
            <a:pPr>
              <a:buNone/>
            </a:pPr>
            <a:r>
              <a:rPr lang="pl-PL" dirty="0" smtClean="0">
                <a:solidFill>
                  <a:srgbClr val="F8F8F8"/>
                </a:solidFill>
                <a:latin typeface="Segoe Script" pitchFamily="34" charset="0"/>
              </a:rPr>
              <a:t>Dziękujemy za uwagę !!!</a:t>
            </a:r>
            <a:endParaRPr lang="pl-PL" dirty="0">
              <a:solidFill>
                <a:srgbClr val="F8F8F8"/>
              </a:solidFill>
              <a:latin typeface="Segoe Script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6500826" y="6072206"/>
            <a:ext cx="2500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rgbClr val="F8F8F8"/>
                </a:solidFill>
                <a:latin typeface="Segoe Script" pitchFamily="34" charset="0"/>
              </a:rPr>
              <a:t>M. Orlikowski</a:t>
            </a:r>
            <a:br>
              <a:rPr lang="pl-PL" dirty="0" smtClean="0">
                <a:solidFill>
                  <a:srgbClr val="F8F8F8"/>
                </a:solidFill>
                <a:latin typeface="Segoe Script" pitchFamily="34" charset="0"/>
              </a:rPr>
            </a:br>
            <a:r>
              <a:rPr lang="pl-PL" dirty="0" smtClean="0">
                <a:solidFill>
                  <a:srgbClr val="F8F8F8"/>
                </a:solidFill>
                <a:latin typeface="Segoe Script" pitchFamily="34" charset="0"/>
              </a:rPr>
              <a:t>P. Kwasigroch</a:t>
            </a:r>
            <a:endParaRPr lang="pl-PL" dirty="0">
              <a:solidFill>
                <a:srgbClr val="F8F8F8"/>
              </a:solidFill>
              <a:latin typeface="Segoe Script" pitchFamily="34" charset="0"/>
            </a:endParaRP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F8F8F8"/>
                </a:solidFill>
                <a:latin typeface="Segoe Script" pitchFamily="34" charset="0"/>
              </a:rPr>
              <a:t>Czym jest SU?</a:t>
            </a:r>
            <a:endParaRPr lang="pl-PL" b="1" dirty="0">
              <a:solidFill>
                <a:srgbClr val="F8F8F8"/>
              </a:solidFill>
              <a:latin typeface="Segoe Script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25963"/>
          </a:xfrm>
        </p:spPr>
        <p:txBody>
          <a:bodyPr>
            <a:normAutofit/>
          </a:bodyPr>
          <a:lstStyle/>
          <a:p>
            <a:r>
              <a:rPr lang="pl-PL" dirty="0" smtClean="0">
                <a:solidFill>
                  <a:srgbClr val="F8F8F8"/>
                </a:solidFill>
                <a:latin typeface="Segoe Script" pitchFamily="34" charset="0"/>
              </a:rPr>
              <a:t>Samorząd Uczniowski to wszyscy uczniowie szkoły, a nie tylko przewodniczący i jego zastępcy. To uczniowie decydują o rzeczach dziejących się w szkole. To z ich inicjatywy dzieją się w szkole wszystkie akcje. </a:t>
            </a:r>
            <a:br>
              <a:rPr lang="pl-PL" dirty="0" smtClean="0">
                <a:solidFill>
                  <a:srgbClr val="F8F8F8"/>
                </a:solidFill>
                <a:latin typeface="Segoe Script" pitchFamily="34" charset="0"/>
              </a:rPr>
            </a:br>
            <a:r>
              <a:rPr lang="pl-PL" dirty="0">
                <a:solidFill>
                  <a:srgbClr val="F8F8F8"/>
                </a:solidFill>
                <a:latin typeface="Segoe Script" pitchFamily="34" charset="0"/>
              </a:rPr>
              <a:t/>
            </a:r>
            <a:br>
              <a:rPr lang="pl-PL" dirty="0">
                <a:solidFill>
                  <a:srgbClr val="F8F8F8"/>
                </a:solidFill>
                <a:latin typeface="Segoe Script" pitchFamily="34" charset="0"/>
              </a:rPr>
            </a:br>
            <a:r>
              <a:rPr lang="pl-PL" dirty="0" smtClean="0">
                <a:solidFill>
                  <a:srgbClr val="F8F8F8"/>
                </a:solidFill>
                <a:latin typeface="Segoe Script" pitchFamily="34" charset="0"/>
              </a:rPr>
              <a:t>     A jak to się dzieje u nas?</a:t>
            </a:r>
            <a:endParaRPr lang="pl-PL" dirty="0">
              <a:solidFill>
                <a:srgbClr val="F8F8F8"/>
              </a:solidFill>
              <a:latin typeface="Segoe Script" pitchFamily="34" charset="0"/>
            </a:endParaRPr>
          </a:p>
        </p:txBody>
      </p:sp>
      <p:pic>
        <p:nvPicPr>
          <p:cNvPr id="4" name="Obraz 3" descr="12096226_869872993120932_4823987635919019386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476672"/>
            <a:ext cx="8477923" cy="5616624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F8F8F8"/>
                </a:solidFill>
                <a:latin typeface="Segoe Script" pitchFamily="34" charset="0"/>
              </a:rPr>
              <a:t>Wybory</a:t>
            </a:r>
            <a:endParaRPr lang="pl-PL" b="1" dirty="0">
              <a:solidFill>
                <a:srgbClr val="F8F8F8"/>
              </a:solidFill>
              <a:latin typeface="Segoe Script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>
                <a:solidFill>
                  <a:srgbClr val="F8F8F8"/>
                </a:solidFill>
                <a:latin typeface="Segoe Script" pitchFamily="34" charset="0"/>
              </a:rPr>
              <a:t>Mimo iż Samorząd to wszyscy uczniowie, to na jego czele musi stać jakiś przewodniczący i jego zastępcy. Gdyby nie oni, to wszystko było by jedną, bezwładną kupą. </a:t>
            </a:r>
            <a:br>
              <a:rPr lang="pl-PL" dirty="0" smtClean="0">
                <a:solidFill>
                  <a:srgbClr val="F8F8F8"/>
                </a:solidFill>
                <a:latin typeface="Segoe Script" pitchFamily="34" charset="0"/>
              </a:rPr>
            </a:br>
            <a:r>
              <a:rPr lang="pl-PL" dirty="0" smtClean="0">
                <a:solidFill>
                  <a:srgbClr val="F8F8F8"/>
                </a:solidFill>
                <a:latin typeface="Segoe Script" pitchFamily="34" charset="0"/>
              </a:rPr>
              <a:t/>
            </a:r>
            <a:br>
              <a:rPr lang="pl-PL" dirty="0" smtClean="0">
                <a:solidFill>
                  <a:srgbClr val="F8F8F8"/>
                </a:solidFill>
                <a:latin typeface="Segoe Script" pitchFamily="34" charset="0"/>
              </a:rPr>
            </a:br>
            <a:r>
              <a:rPr lang="pl-PL" dirty="0" smtClean="0">
                <a:solidFill>
                  <a:srgbClr val="F8F8F8"/>
                </a:solidFill>
                <a:latin typeface="Segoe Script" pitchFamily="34" charset="0"/>
              </a:rPr>
              <a:t>Dlatego na początku trzeba wybrać szefów, którzy będą nadzorować wszystkie projekty. Lecz nim to się stanie, trzeba wybrać nauczyciela prowadzącego. </a:t>
            </a:r>
            <a:endParaRPr lang="pl-PL" dirty="0">
              <a:solidFill>
                <a:srgbClr val="F8F8F8"/>
              </a:solidFill>
              <a:latin typeface="Segoe Script" pitchFamily="34" charset="0"/>
            </a:endParaRPr>
          </a:p>
        </p:txBody>
      </p:sp>
      <p:pic>
        <p:nvPicPr>
          <p:cNvPr id="4" name="Obraz 3" descr="12132410_864408127000752_7249800525253183764_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548680"/>
            <a:ext cx="7584842" cy="5688632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F8F8F8"/>
                </a:solidFill>
                <a:latin typeface="Segoe Script" pitchFamily="34" charset="0"/>
              </a:rPr>
              <a:t>Organizujemy się</a:t>
            </a:r>
            <a:endParaRPr lang="pl-PL" b="1" dirty="0">
              <a:solidFill>
                <a:srgbClr val="F8F8F8"/>
              </a:solidFill>
              <a:latin typeface="Segoe Script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8F8F8"/>
                </a:solidFill>
                <a:latin typeface="Segoe Script" pitchFamily="34" charset="0"/>
              </a:rPr>
              <a:t>Mamy już nadzorców, teraz trzeba ustalić, co zamierzamy zrobić (budyń z kiślem, czy kisiel z budyniem?).  Dlatego członkowie SU zbierają się i opracowują luźny plan działania (dyskoteki, akcje, itd .). 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F8F8F8"/>
                </a:solidFill>
                <a:latin typeface="Segoe Script" pitchFamily="34" charset="0"/>
              </a:rPr>
              <a:t>Wolontariaty</a:t>
            </a:r>
            <a:endParaRPr lang="pl-PL" b="1" dirty="0">
              <a:solidFill>
                <a:srgbClr val="F8F8F8"/>
              </a:solidFill>
              <a:latin typeface="Segoe Script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8F8F8"/>
                </a:solidFill>
                <a:latin typeface="Segoe Script" pitchFamily="34" charset="0"/>
              </a:rPr>
              <a:t>Miło jest, kiedy Samorząd włącza się w akcje charytatywne. Jest to świetny sposób by uczniowie mogli spełniać się pomagając innym. Takie akcje jak Przytulisko, Pola Nadziei, zbiórki żywności czy inne tego typu akcje świetnie kształtują młodzież.  </a:t>
            </a:r>
            <a:endParaRPr lang="pl-PL" dirty="0">
              <a:solidFill>
                <a:srgbClr val="F8F8F8"/>
              </a:solidFill>
              <a:latin typeface="Segoe Script" pitchFamily="34" charset="0"/>
            </a:endParaRPr>
          </a:p>
        </p:txBody>
      </p:sp>
      <p:pic>
        <p:nvPicPr>
          <p:cNvPr id="4" name="Obraz 3" descr="12369120_892390474202517_5136738181690534685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476672"/>
            <a:ext cx="8586614" cy="5688632"/>
          </a:xfrm>
          <a:prstGeom prst="rect">
            <a:avLst/>
          </a:prstGeom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F8F8F8"/>
                </a:solidFill>
                <a:latin typeface="Segoe Script" pitchFamily="34" charset="0"/>
              </a:rPr>
              <a:t>Akcje szkolne</a:t>
            </a:r>
            <a:endParaRPr lang="pl-PL" b="1" dirty="0">
              <a:solidFill>
                <a:srgbClr val="F8F8F8"/>
              </a:solidFill>
              <a:latin typeface="Segoe Script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158" y="1643050"/>
            <a:ext cx="8501122" cy="485778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pl-PL" dirty="0" smtClean="0">
                <a:solidFill>
                  <a:srgbClr val="F8F8F8"/>
                </a:solidFill>
                <a:latin typeface="Segoe Script" pitchFamily="34" charset="0"/>
              </a:rPr>
              <a:t> „Dlaczego  Samorząd Uczniowski nie miałby umilać uczniom czas?”.</a:t>
            </a:r>
          </a:p>
          <a:p>
            <a:pPr>
              <a:buNone/>
            </a:pPr>
            <a:r>
              <a:rPr lang="pl-PL" dirty="0" smtClean="0">
                <a:solidFill>
                  <a:srgbClr val="F8F8F8"/>
                </a:solidFill>
                <a:latin typeface="Segoe Script" pitchFamily="34" charset="0"/>
              </a:rPr>
              <a:t>  Takie pytanie zadał ktoś mądry na jednym ze spotkań, i tak zrodziła się idea akcji szkolnych, które integrowały uczniów i nauczycieli, czyli mecze Uczniowie </a:t>
            </a:r>
            <a:r>
              <a:rPr lang="pl-PL" dirty="0" err="1" smtClean="0">
                <a:solidFill>
                  <a:srgbClr val="F8F8F8"/>
                </a:solidFill>
                <a:latin typeface="Segoe Script" pitchFamily="34" charset="0"/>
              </a:rPr>
              <a:t>vs</a:t>
            </a:r>
            <a:r>
              <a:rPr lang="pl-PL" dirty="0" smtClean="0">
                <a:solidFill>
                  <a:srgbClr val="F8F8F8"/>
                </a:solidFill>
                <a:latin typeface="Segoe Script" pitchFamily="34" charset="0"/>
              </a:rPr>
              <a:t> Nauczyciele.</a:t>
            </a:r>
            <a:br>
              <a:rPr lang="pl-PL" dirty="0" smtClean="0">
                <a:solidFill>
                  <a:srgbClr val="F8F8F8"/>
                </a:solidFill>
                <a:latin typeface="Segoe Script" pitchFamily="34" charset="0"/>
              </a:rPr>
            </a:br>
            <a:r>
              <a:rPr lang="pl-PL" dirty="0" smtClean="0">
                <a:solidFill>
                  <a:srgbClr val="F8F8F8"/>
                </a:solidFill>
                <a:latin typeface="Segoe Script" pitchFamily="34" charset="0"/>
              </a:rPr>
              <a:t>Jest to świetna okazja do poznania nauczycieli z innej strony.</a:t>
            </a:r>
          </a:p>
          <a:p>
            <a:pPr>
              <a:buNone/>
            </a:pPr>
            <a:r>
              <a:rPr lang="pl-PL" dirty="0" smtClean="0">
                <a:solidFill>
                  <a:srgbClr val="F8F8F8"/>
                </a:solidFill>
                <a:latin typeface="Segoe Script" pitchFamily="34" charset="0"/>
              </a:rPr>
              <a:t/>
            </a:r>
            <a:br>
              <a:rPr lang="pl-PL" dirty="0" smtClean="0">
                <a:solidFill>
                  <a:srgbClr val="F8F8F8"/>
                </a:solidFill>
                <a:latin typeface="Segoe Script" pitchFamily="34" charset="0"/>
              </a:rPr>
            </a:br>
            <a:endParaRPr lang="pl-PL" dirty="0">
              <a:solidFill>
                <a:srgbClr val="F8F8F8"/>
              </a:solidFill>
              <a:latin typeface="Segoe Script" pitchFamily="34" charset="0"/>
            </a:endParaRPr>
          </a:p>
        </p:txBody>
      </p:sp>
      <p:pic>
        <p:nvPicPr>
          <p:cNvPr id="4" name="Obraz 3" descr="12375977_895432503898314_991289576664419373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332656"/>
            <a:ext cx="8244408" cy="6183306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rgbClr val="F8F8F8"/>
                </a:solidFill>
                <a:latin typeface="Segoe Script" pitchFamily="34" charset="0"/>
              </a:rPr>
              <a:t>Szkoły ciąg dalszy, czyli dyskoteki</a:t>
            </a:r>
            <a:endParaRPr lang="pl-PL" b="1" dirty="0">
              <a:solidFill>
                <a:srgbClr val="F8F8F8"/>
              </a:solidFill>
              <a:latin typeface="Segoe Script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71472" y="1928802"/>
            <a:ext cx="8072494" cy="45005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>
                <a:solidFill>
                  <a:srgbClr val="F8F8F8"/>
                </a:solidFill>
                <a:latin typeface="Segoe Script" pitchFamily="34" charset="0"/>
              </a:rPr>
              <a:t>  Jednym z nieodłącznych elementów działania każdego SU jest organizowanie dyskotek szkolnych. Pomimo niewielkiego zainteresowania w gimnazjach, jest to dobry sposób na spędzenie wolnego czasu nie w domu przy komputerze, a w wesołym towarzystwie i przy dobrej muzyce.  </a:t>
            </a:r>
            <a:endParaRPr lang="pl-PL" dirty="0">
              <a:solidFill>
                <a:srgbClr val="F8F8F8"/>
              </a:solidFill>
              <a:latin typeface="Segoe Script" pitchFamily="34" charset="0"/>
            </a:endParaRPr>
          </a:p>
        </p:txBody>
      </p:sp>
      <p:pic>
        <p:nvPicPr>
          <p:cNvPr id="4" name="Obraz 3" descr="20160205_161848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404664"/>
            <a:ext cx="8064696" cy="4494882"/>
          </a:xfrm>
          <a:prstGeom prst="rect">
            <a:avLst/>
          </a:prstGeom>
        </p:spPr>
      </p:pic>
      <p:pic>
        <p:nvPicPr>
          <p:cNvPr id="5" name="Obraz 4" descr="1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47664" y="1484784"/>
            <a:ext cx="7308304" cy="4860022"/>
          </a:xfrm>
          <a:prstGeom prst="rect">
            <a:avLst/>
          </a:prstGeom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>
                <a:solidFill>
                  <a:srgbClr val="F8F8F8"/>
                </a:solidFill>
                <a:latin typeface="Segoe Script" pitchFamily="34" charset="0"/>
              </a:rPr>
              <a:t>Ułatwianie życia uczniom</a:t>
            </a:r>
            <a:endParaRPr lang="pl-PL" b="1" dirty="0">
              <a:solidFill>
                <a:srgbClr val="F8F8F8"/>
              </a:solidFill>
              <a:latin typeface="Segoe Script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>
                <a:solidFill>
                  <a:srgbClr val="F8F8F8"/>
                </a:solidFill>
                <a:latin typeface="Segoe Script" pitchFamily="34" charset="0"/>
              </a:rPr>
              <a:t>	Kolejną rzeczą która leży w interesie SU i uczniów jest ułatwianie sobie egzystencji szkolnej. Szczęśliwy Numerek,  czyli losowany każdego dnia numer z dziennika, który zwalnia takiego delikwenta, absztyfikanta z odpowiedzi ustnej. </a:t>
            </a:r>
            <a:endParaRPr lang="pl-PL" dirty="0">
              <a:solidFill>
                <a:srgbClr val="F8F8F8"/>
              </a:solidFill>
              <a:latin typeface="Segoe Script" pitchFamily="34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F8F8F8"/>
                </a:solidFill>
                <a:latin typeface="Segoe Script" pitchFamily="34" charset="0"/>
              </a:rPr>
              <a:t>Ułatwianie egzystencji cd.</a:t>
            </a:r>
            <a:endParaRPr lang="pl-PL" b="1" dirty="0">
              <a:solidFill>
                <a:srgbClr val="F8F8F8"/>
              </a:solidFill>
              <a:latin typeface="Segoe Script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>
                <a:solidFill>
                  <a:srgbClr val="F8F8F8"/>
                </a:solidFill>
                <a:latin typeface="Segoe Script" pitchFamily="34" charset="0"/>
              </a:rPr>
              <a:t>Identycznie jak Szczęśliwy Numerek  w okolicach Mikołajek działają czapki Świętego Mikołaja. A jeśli dzieci są wyjątkowo grzeczne, to a nóż, widelec trafi do nich Gwiazdor (ten gruby z brodą i workiem). </a:t>
            </a:r>
            <a:endParaRPr lang="pl-PL" dirty="0">
              <a:solidFill>
                <a:srgbClr val="F8F8F8"/>
              </a:solidFill>
              <a:latin typeface="Segoe Script" pitchFamily="34" charset="0"/>
            </a:endParaRPr>
          </a:p>
        </p:txBody>
      </p:sp>
      <p:pic>
        <p:nvPicPr>
          <p:cNvPr id="4" name="Obraz 3" descr="DSC_005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404664"/>
            <a:ext cx="6202370" cy="4109070"/>
          </a:xfrm>
          <a:prstGeom prst="rect">
            <a:avLst/>
          </a:prstGeom>
        </p:spPr>
      </p:pic>
      <p:pic>
        <p:nvPicPr>
          <p:cNvPr id="5" name="Obraz 4" descr="DSC_014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5816" y="2331778"/>
            <a:ext cx="6228184" cy="4126172"/>
          </a:xfrm>
          <a:prstGeom prst="rect">
            <a:avLst/>
          </a:prstGeom>
        </p:spPr>
      </p:pic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Niestandardowy 13">
      <a:dk1>
        <a:srgbClr val="03713F"/>
      </a:dk1>
      <a:lt1>
        <a:srgbClr val="03713F"/>
      </a:lt1>
      <a:dk2>
        <a:srgbClr val="03713F"/>
      </a:dk2>
      <a:lt2>
        <a:srgbClr val="03713F"/>
      </a:lt2>
      <a:accent1>
        <a:srgbClr val="03713F"/>
      </a:accent1>
      <a:accent2>
        <a:srgbClr val="03713F"/>
      </a:accent2>
      <a:accent3>
        <a:srgbClr val="03713F"/>
      </a:accent3>
      <a:accent4>
        <a:srgbClr val="03713F"/>
      </a:accent4>
      <a:accent5>
        <a:srgbClr val="03713F"/>
      </a:accent5>
      <a:accent6>
        <a:srgbClr val="03713F"/>
      </a:accent6>
      <a:hlink>
        <a:srgbClr val="FFFF00"/>
      </a:hlink>
      <a:folHlink>
        <a:srgbClr val="96A9A9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</TotalTime>
  <Words>314</Words>
  <Application>Microsoft Office PowerPoint</Application>
  <PresentationFormat>Pokaz na ekranie (4:3)</PresentationFormat>
  <Paragraphs>24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Motyw pakietu Office</vt:lpstr>
      <vt:lpstr>Samorząd Uczniowski </vt:lpstr>
      <vt:lpstr>Czym jest SU?</vt:lpstr>
      <vt:lpstr>Wybory</vt:lpstr>
      <vt:lpstr>Organizujemy się</vt:lpstr>
      <vt:lpstr>Wolontariaty</vt:lpstr>
      <vt:lpstr>Akcje szkolne</vt:lpstr>
      <vt:lpstr>Szkoły ciąg dalszy, czyli dyskoteki</vt:lpstr>
      <vt:lpstr>Ułatwianie życia uczniom</vt:lpstr>
      <vt:lpstr>Ułatwianie egzystencji cd.</vt:lpstr>
      <vt:lpstr>Za co jeszcze odpowiada SU?</vt:lpstr>
      <vt:lpstr>Slajd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Samorząd Uczniowski</dc:title>
  <dc:creator>Vobis</dc:creator>
  <cp:lastModifiedBy>Nauczyciel</cp:lastModifiedBy>
  <cp:revision>12</cp:revision>
  <dcterms:created xsi:type="dcterms:W3CDTF">2016-05-11T12:16:00Z</dcterms:created>
  <dcterms:modified xsi:type="dcterms:W3CDTF">2016-05-12T06:15:00Z</dcterms:modified>
</cp:coreProperties>
</file>